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2"/>
  </p:notesMasterIdLst>
  <p:sldIdLst>
    <p:sldId id="256" r:id="rId2"/>
    <p:sldId id="733" r:id="rId3"/>
    <p:sldId id="734" r:id="rId4"/>
    <p:sldId id="748" r:id="rId5"/>
    <p:sldId id="749" r:id="rId6"/>
    <p:sldId id="750" r:id="rId7"/>
    <p:sldId id="738" r:id="rId8"/>
    <p:sldId id="739" r:id="rId9"/>
    <p:sldId id="740" r:id="rId10"/>
    <p:sldId id="746" r:id="rId11"/>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26" autoAdjust="0"/>
    <p:restoredTop sz="93548" autoAdjust="0"/>
  </p:normalViewPr>
  <p:slideViewPr>
    <p:cSldViewPr>
      <p:cViewPr varScale="1">
        <p:scale>
          <a:sx n="64" d="100"/>
          <a:sy n="64" d="100"/>
        </p:scale>
        <p:origin x="-1364" y="-72"/>
      </p:cViewPr>
      <p:guideLst>
        <p:guide orient="horz" pos="2160"/>
        <p:guide pos="2880"/>
      </p:guideLst>
    </p:cSldViewPr>
  </p:slideViewPr>
  <p:outlineViewPr>
    <p:cViewPr>
      <p:scale>
        <a:sx n="33" d="100"/>
        <a:sy n="33" d="100"/>
      </p:scale>
      <p:origin x="150" y="444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CBD0863C-DF98-4B52-B59B-538E77A529EF}" type="datetimeFigureOut">
              <a:rPr lang="en-US" smtClean="0"/>
              <a:pPr/>
              <a:t>8/5/2023</a:t>
            </a:fld>
            <a:endParaRPr 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72853C8A-70B5-45C4-9889-7CBDF1C87E9E}" type="slidenum">
              <a:rPr lang="en-US" smtClean="0"/>
              <a:pPr/>
              <a:t>‹#›</a:t>
            </a:fld>
            <a:endParaRPr lang="en-US"/>
          </a:p>
        </p:txBody>
      </p:sp>
    </p:spTree>
    <p:extLst>
      <p:ext uri="{BB962C8B-B14F-4D97-AF65-F5344CB8AC3E}">
        <p14:creationId xmlns:p14="http://schemas.microsoft.com/office/powerpoint/2010/main" xmlns="" val="191867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3B2421DF-E2C2-4F73-8EC7-383CAA254E3F}" type="datetime1">
              <a:rPr lang="en-US" smtClean="0"/>
              <a:pPr/>
              <a:t>8/5/2023</a:t>
            </a:fld>
            <a:endParaRPr lang="en-US"/>
          </a:p>
        </p:txBody>
      </p:sp>
      <p:sp>
        <p:nvSpPr>
          <p:cNvPr id="5" name="Footer Placeholder 4"/>
          <p:cNvSpPr>
            <a:spLocks noGrp="1"/>
          </p:cNvSpPr>
          <p:nvPr>
            <p:ph type="ftr" sz="quarter" idx="11"/>
          </p:nvPr>
        </p:nvSpPr>
        <p:spPr>
          <a:xfrm>
            <a:off x="2019298" y="5037663"/>
            <a:ext cx="3910976" cy="279400"/>
          </a:xfrm>
        </p:spPr>
        <p:txBody>
          <a:bodyPr/>
          <a:lstStyle/>
          <a:p>
            <a:r>
              <a:rPr lang="en-US"/>
              <a:t>www..mbabhyankar.org</a:t>
            </a:r>
          </a:p>
        </p:txBody>
      </p:sp>
      <p:sp>
        <p:nvSpPr>
          <p:cNvPr id="6" name="Slide Number Placeholder 5"/>
          <p:cNvSpPr>
            <a:spLocks noGrp="1"/>
          </p:cNvSpPr>
          <p:nvPr>
            <p:ph type="sldNum" sz="quarter" idx="12"/>
          </p:nvPr>
        </p:nvSpPr>
        <p:spPr>
          <a:xfrm>
            <a:off x="6717676" y="5037663"/>
            <a:ext cx="413375" cy="279400"/>
          </a:xfrm>
        </p:spPr>
        <p:txBody>
          <a:bodyPr/>
          <a:lstStyle/>
          <a:p>
            <a:fld id="{AF234A9A-4204-4A38-B38A-67AF9F2B9C1C}" type="slidenum">
              <a:rPr lang="en-US" smtClean="0"/>
              <a:pPr/>
              <a:t>‹#›</a:t>
            </a:fld>
            <a:endParaRPr lang="en-US"/>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F9E19-3F48-456E-8C20-A71FC9EBC3C3}" type="datetime1">
              <a:rPr lang="en-US" smtClean="0"/>
              <a:pPr/>
              <a:t>8/5/2023</a:t>
            </a:fld>
            <a:endParaRPr lang="en-US"/>
          </a:p>
        </p:txBody>
      </p:sp>
      <p:sp>
        <p:nvSpPr>
          <p:cNvPr id="6" name="Footer Placeholder 5"/>
          <p:cNvSpPr>
            <a:spLocks noGrp="1"/>
          </p:cNvSpPr>
          <p:nvPr>
            <p:ph type="ftr" sz="quarter" idx="11"/>
          </p:nvPr>
        </p:nvSpPr>
        <p:spPr/>
        <p:txBody>
          <a:bodyPr/>
          <a:lstStyle/>
          <a:p>
            <a:r>
              <a:rPr lang="en-US"/>
              <a:t>www..mbabhyankar.org</a:t>
            </a:r>
          </a:p>
        </p:txBody>
      </p:sp>
      <p:sp>
        <p:nvSpPr>
          <p:cNvPr id="7" name="Slide Number Placeholder 6"/>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97B93C-1E9E-4095-9442-EA92BF9A7321}"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4A825-0575-46D2-83D2-03F37F9E346D}"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03E2B-6808-4113-836F-ED30EADCB8DC}"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EA381-9225-40C5-9392-145067C648BA}"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A12A5-E1D1-44B2-A1BE-AE901F8DA9F2}"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1159E-6C59-4ADE-B27B-2C5A6712ED24}"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937C2-221E-49C3-ADE5-FA8A5E5F366E}"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747E0-BB2A-4439-8897-23AE9B5749F5}"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29279-A8A8-4188-82DD-7E1DBC9AF708}" type="datetime1">
              <a:rPr lang="en-US" smtClean="0"/>
              <a:pPr/>
              <a:t>8/5/2023</a:t>
            </a:fld>
            <a:endParaRPr lang="en-US"/>
          </a:p>
        </p:txBody>
      </p:sp>
      <p:sp>
        <p:nvSpPr>
          <p:cNvPr id="5" name="Footer Placeholder 4"/>
          <p:cNvSpPr>
            <a:spLocks noGrp="1"/>
          </p:cNvSpPr>
          <p:nvPr>
            <p:ph type="ftr" sz="quarter" idx="11"/>
          </p:nvPr>
        </p:nvSpPr>
        <p:spPr/>
        <p:txBody>
          <a:bodyPr/>
          <a:lstStyle/>
          <a:p>
            <a:r>
              <a:rPr lang="en-US"/>
              <a:t>www..mbabhyankar.org</a:t>
            </a:r>
          </a:p>
        </p:txBody>
      </p:sp>
      <p:sp>
        <p:nvSpPr>
          <p:cNvPr id="6" name="Slide Number Placeholder 5"/>
          <p:cNvSpPr>
            <a:spLocks noGrp="1"/>
          </p:cNvSpPr>
          <p:nvPr>
            <p:ph type="sldNum" sz="quarter" idx="12"/>
          </p:nvPr>
        </p:nvSpPr>
        <p:spPr/>
        <p:txBody>
          <a:bodyPr/>
          <a:lstStyle/>
          <a:p>
            <a:fld id="{AF234A9A-4204-4A38-B38A-67AF9F2B9C1C}" type="slidenum">
              <a:rPr lang="en-US" smtClean="0"/>
              <a:pPr/>
              <a:t>‹#›</a:t>
            </a:fld>
            <a:endParaRPr 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80E1AA-DA8C-4CAC-9EC0-02D44F02F479}" type="datetime1">
              <a:rPr lang="en-US" smtClean="0"/>
              <a:pPr/>
              <a:t>8/5/2023</a:t>
            </a:fld>
            <a:endParaRPr lang="en-US"/>
          </a:p>
        </p:txBody>
      </p:sp>
      <p:sp>
        <p:nvSpPr>
          <p:cNvPr id="6" name="Footer Placeholder 5"/>
          <p:cNvSpPr>
            <a:spLocks noGrp="1"/>
          </p:cNvSpPr>
          <p:nvPr>
            <p:ph type="ftr" sz="quarter" idx="11"/>
          </p:nvPr>
        </p:nvSpPr>
        <p:spPr/>
        <p:txBody>
          <a:bodyPr/>
          <a:lstStyle/>
          <a:p>
            <a:r>
              <a:rPr lang="en-US"/>
              <a:t>www..mbabhyankar.org</a:t>
            </a:r>
          </a:p>
        </p:txBody>
      </p:sp>
      <p:sp>
        <p:nvSpPr>
          <p:cNvPr id="7" name="Slide Number Placeholder 6"/>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633A5-81F9-4E77-AA95-BC93500ABEA7}" type="datetime1">
              <a:rPr lang="en-US" smtClean="0"/>
              <a:pPr/>
              <a:t>8/5/2023</a:t>
            </a:fld>
            <a:endParaRPr lang="en-US"/>
          </a:p>
        </p:txBody>
      </p:sp>
      <p:sp>
        <p:nvSpPr>
          <p:cNvPr id="8" name="Footer Placeholder 7"/>
          <p:cNvSpPr>
            <a:spLocks noGrp="1"/>
          </p:cNvSpPr>
          <p:nvPr>
            <p:ph type="ftr" sz="quarter" idx="11"/>
          </p:nvPr>
        </p:nvSpPr>
        <p:spPr/>
        <p:txBody>
          <a:bodyPr/>
          <a:lstStyle/>
          <a:p>
            <a:r>
              <a:rPr lang="en-US"/>
              <a:t>www..mbabhyankar.org</a:t>
            </a:r>
          </a:p>
        </p:txBody>
      </p:sp>
      <p:sp>
        <p:nvSpPr>
          <p:cNvPr id="9" name="Slide Number Placeholder 8"/>
          <p:cNvSpPr>
            <a:spLocks noGrp="1"/>
          </p:cNvSpPr>
          <p:nvPr>
            <p:ph type="sldNum" sz="quarter" idx="12"/>
          </p:nvPr>
        </p:nvSpPr>
        <p:spPr/>
        <p:txBody>
          <a:bodyPr/>
          <a:lstStyle/>
          <a:p>
            <a:fld id="{AF234A9A-4204-4A38-B38A-67AF9F2B9C1C}" type="slidenum">
              <a:rPr lang="en-US" smtClean="0"/>
              <a:pPr/>
              <a:t>‹#›</a:t>
            </a:fld>
            <a:endParaRPr 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8DC4E-605C-469E-8B95-B068BD070CA4}" type="datetime1">
              <a:rPr lang="en-US" smtClean="0"/>
              <a:pPr/>
              <a:t>8/5/2023</a:t>
            </a:fld>
            <a:endParaRPr lang="en-US"/>
          </a:p>
        </p:txBody>
      </p:sp>
      <p:sp>
        <p:nvSpPr>
          <p:cNvPr id="4" name="Footer Placeholder 3"/>
          <p:cNvSpPr>
            <a:spLocks noGrp="1"/>
          </p:cNvSpPr>
          <p:nvPr>
            <p:ph type="ftr" sz="quarter" idx="11"/>
          </p:nvPr>
        </p:nvSpPr>
        <p:spPr/>
        <p:txBody>
          <a:bodyPr/>
          <a:lstStyle/>
          <a:p>
            <a:r>
              <a:rPr lang="en-US"/>
              <a:t>www..mbabhyankar.org</a:t>
            </a:r>
          </a:p>
        </p:txBody>
      </p:sp>
      <p:sp>
        <p:nvSpPr>
          <p:cNvPr id="5" name="Slide Number Placeholder 4"/>
          <p:cNvSpPr>
            <a:spLocks noGrp="1"/>
          </p:cNvSpPr>
          <p:nvPr>
            <p:ph type="sldNum" sz="quarter" idx="12"/>
          </p:nvPr>
        </p:nvSpPr>
        <p:spPr/>
        <p:txBody>
          <a:bodyPr/>
          <a:lstStyle/>
          <a:p>
            <a:fld id="{AF234A9A-4204-4A38-B38A-67AF9F2B9C1C}"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C31C-C701-495D-851D-AADE89F752DC}" type="datetime1">
              <a:rPr lang="en-US" smtClean="0"/>
              <a:pPr/>
              <a:t>8/5/2023</a:t>
            </a:fld>
            <a:endParaRPr lang="en-US"/>
          </a:p>
        </p:txBody>
      </p:sp>
      <p:sp>
        <p:nvSpPr>
          <p:cNvPr id="3" name="Footer Placeholder 2"/>
          <p:cNvSpPr>
            <a:spLocks noGrp="1"/>
          </p:cNvSpPr>
          <p:nvPr>
            <p:ph type="ftr" sz="quarter" idx="11"/>
          </p:nvPr>
        </p:nvSpPr>
        <p:spPr/>
        <p:txBody>
          <a:bodyPr/>
          <a:lstStyle/>
          <a:p>
            <a:r>
              <a:rPr lang="en-US"/>
              <a:t>www..mbabhyankar.org</a:t>
            </a:r>
          </a:p>
        </p:txBody>
      </p:sp>
      <p:sp>
        <p:nvSpPr>
          <p:cNvPr id="4" name="Slide Number Placeholder 3"/>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D993-20BF-4EF9-AAD2-1AFB8D72D3E9}" type="datetime1">
              <a:rPr lang="en-US" smtClean="0"/>
              <a:pPr/>
              <a:t>8/5/2023</a:t>
            </a:fld>
            <a:endParaRPr lang="en-US"/>
          </a:p>
        </p:txBody>
      </p:sp>
      <p:sp>
        <p:nvSpPr>
          <p:cNvPr id="6" name="Footer Placeholder 5"/>
          <p:cNvSpPr>
            <a:spLocks noGrp="1"/>
          </p:cNvSpPr>
          <p:nvPr>
            <p:ph type="ftr" sz="quarter" idx="11"/>
          </p:nvPr>
        </p:nvSpPr>
        <p:spPr/>
        <p:txBody>
          <a:bodyPr/>
          <a:lstStyle/>
          <a:p>
            <a:r>
              <a:rPr lang="en-US"/>
              <a:t>www..mbabhyankar.org</a:t>
            </a:r>
          </a:p>
        </p:txBody>
      </p:sp>
      <p:sp>
        <p:nvSpPr>
          <p:cNvPr id="7" name="Slide Number Placeholder 6"/>
          <p:cNvSpPr>
            <a:spLocks noGrp="1"/>
          </p:cNvSpPr>
          <p:nvPr>
            <p:ph type="sldNum" sz="quarter" idx="12"/>
          </p:nvPr>
        </p:nvSpPr>
        <p:spPr/>
        <p:txBody>
          <a:bodyPr/>
          <a:lstStyle/>
          <a:p>
            <a:fld id="{AF234A9A-4204-4A38-B38A-67AF9F2B9C1C}" type="slidenum">
              <a:rPr lang="en-US" smtClean="0"/>
              <a:pPr/>
              <a:t>‹#›</a:t>
            </a:fld>
            <a:endParaRPr lang="en-US"/>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1C5572-138A-4A98-AC51-706F2AA925A3}" type="datetime1">
              <a:rPr lang="en-US" smtClean="0"/>
              <a:pPr/>
              <a:t>8/5/2023</a:t>
            </a:fld>
            <a:endParaRPr lang="en-US"/>
          </a:p>
        </p:txBody>
      </p:sp>
      <p:sp>
        <p:nvSpPr>
          <p:cNvPr id="6" name="Footer Placeholder 5"/>
          <p:cNvSpPr>
            <a:spLocks noGrp="1"/>
          </p:cNvSpPr>
          <p:nvPr>
            <p:ph type="ftr" sz="quarter" idx="11"/>
          </p:nvPr>
        </p:nvSpPr>
        <p:spPr/>
        <p:txBody>
          <a:bodyPr/>
          <a:lstStyle/>
          <a:p>
            <a:r>
              <a:rPr lang="en-US"/>
              <a:t>www..mbabhyankar.org</a:t>
            </a:r>
          </a:p>
        </p:txBody>
      </p:sp>
      <p:sp>
        <p:nvSpPr>
          <p:cNvPr id="7" name="Slide Number Placeholder 6"/>
          <p:cNvSpPr>
            <a:spLocks noGrp="1"/>
          </p:cNvSpPr>
          <p:nvPr>
            <p:ph type="sldNum" sz="quarter" idx="12"/>
          </p:nvPr>
        </p:nvSpPr>
        <p:spPr/>
        <p:txBody>
          <a:bodyPr/>
          <a:lstStyle/>
          <a:p>
            <a:fld id="{AF234A9A-4204-4A38-B38A-67AF9F2B9C1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0D48F5-EAD0-4DD3-A808-F8946A639713}" type="datetime1">
              <a:rPr lang="en-US" smtClean="0"/>
              <a:pPr/>
              <a:t>8/5/2023</a:t>
            </a:fld>
            <a:endParaRPr 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www..mbabhyankar.org</a:t>
            </a: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234A9A-4204-4A38-B38A-67AF9F2B9C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ransition>
    <p:split orient="vert"/>
  </p:transition>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905000"/>
            <a:ext cx="5943600" cy="3352800"/>
          </a:xfrm>
        </p:spPr>
        <p:txBody>
          <a:bodyPr numCol="1"/>
          <a:lstStyle/>
          <a:p>
            <a:r>
              <a:rPr lang="en-US" sz="3200" b="1" dirty="0"/>
              <a:t>   A Critical analysis of Reporting under </a:t>
            </a:r>
            <a:br>
              <a:rPr lang="en-US" sz="3200" b="1" dirty="0"/>
            </a:br>
            <a:r>
              <a:rPr lang="en-US" sz="3200" b="1" dirty="0"/>
              <a:t>Clause </a:t>
            </a:r>
            <a:r>
              <a:rPr lang="en-US" sz="3200" b="1" dirty="0" smtClean="0"/>
              <a:t>44</a:t>
            </a:r>
            <a:br>
              <a:rPr lang="en-US" sz="3200" b="1" dirty="0" smtClean="0"/>
            </a:br>
            <a:r>
              <a:rPr lang="en-US" sz="3200" b="1" dirty="0" smtClean="0"/>
              <a:t>AY 2023-24</a:t>
            </a:r>
            <a:r>
              <a:rPr lang="en-US" sz="3200" b="1" dirty="0"/>
              <a:t/>
            </a:r>
            <a:br>
              <a:rPr lang="en-US" sz="3200" b="1" dirty="0"/>
            </a:br>
            <a:r>
              <a:rPr lang="en-US" sz="3200" b="1" dirty="0"/>
              <a:t/>
            </a:r>
            <a:br>
              <a:rPr lang="en-US" sz="3200" b="1" dirty="0"/>
            </a:br>
            <a:r>
              <a:rPr lang="en-US" sz="3200" b="1" dirty="0"/>
              <a:t>Tax Audit</a:t>
            </a:r>
            <a:br>
              <a:rPr lang="en-US" sz="3200" b="1" dirty="0"/>
            </a:br>
            <a:r>
              <a:rPr lang="en-US" sz="2400" b="1" dirty="0"/>
              <a:t/>
            </a:r>
            <a:br>
              <a:rPr lang="en-US" sz="2400" b="1" dirty="0"/>
            </a:br>
            <a:r>
              <a:rPr lang="en-US" sz="3200" b="1" dirty="0"/>
              <a:t/>
            </a:r>
            <a:br>
              <a:rPr lang="en-US" sz="3200" b="1" dirty="0"/>
            </a:br>
            <a:endParaRPr lang="en-US" sz="2400" dirty="0"/>
          </a:p>
        </p:txBody>
      </p:sp>
      <p:sp>
        <p:nvSpPr>
          <p:cNvPr id="3" name="Subtitle 2"/>
          <p:cNvSpPr>
            <a:spLocks noGrp="1"/>
          </p:cNvSpPr>
          <p:nvPr>
            <p:ph type="subTitle" idx="1"/>
          </p:nvPr>
        </p:nvSpPr>
        <p:spPr>
          <a:xfrm>
            <a:off x="1905000" y="5715000"/>
            <a:ext cx="5111752" cy="914400"/>
          </a:xfrm>
        </p:spPr>
        <p:txBody>
          <a:bodyPr>
            <a:noAutofit/>
          </a:bodyPr>
          <a:lstStyle/>
          <a:p>
            <a:r>
              <a:rPr lang="en-US" sz="2400" b="1">
                <a:solidFill>
                  <a:srgbClr val="0066FF"/>
                </a:solidFill>
                <a:latin typeface="Times New Roman" pitchFamily="18" charset="0"/>
                <a:cs typeface="Times New Roman" pitchFamily="18" charset="0"/>
              </a:rPr>
              <a:t> M</a:t>
            </a:r>
            <a:r>
              <a:rPr lang="en-US" sz="2400" b="1" dirty="0">
                <a:solidFill>
                  <a:srgbClr val="0066FF"/>
                </a:solidFill>
                <a:latin typeface="Times New Roman" pitchFamily="18" charset="0"/>
                <a:cs typeface="Times New Roman" pitchFamily="18" charset="0"/>
              </a:rPr>
              <a:t>. B. Abhyankar &amp; Co.</a:t>
            </a:r>
          </a:p>
          <a:p>
            <a:r>
              <a:rPr lang="en-US" sz="2400" b="1" dirty="0">
                <a:solidFill>
                  <a:srgbClr val="0066FF"/>
                </a:solidFill>
                <a:latin typeface="Times New Roman" pitchFamily="18" charset="0"/>
                <a:cs typeface="Times New Roman" pitchFamily="18" charset="0"/>
              </a:rPr>
              <a:t>Chartered Accountants</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534400" cy="533400"/>
          </a:xfrm>
        </p:spPr>
        <p:txBody>
          <a:bodyPr>
            <a:normAutofit/>
          </a:bodyPr>
          <a:lstStyle/>
          <a:p>
            <a:r>
              <a:rPr lang="en-US" sz="2400" b="1" smtClean="0">
                <a:solidFill>
                  <a:srgbClr val="FF0000"/>
                </a:solidFill>
              </a:rPr>
              <a:t>Critical </a:t>
            </a:r>
            <a:r>
              <a:rPr lang="en-US" sz="2400" b="1" dirty="0">
                <a:solidFill>
                  <a:srgbClr val="FF0000"/>
                </a:solidFill>
              </a:rPr>
              <a:t>Points for reporting under Clause 44</a:t>
            </a:r>
          </a:p>
        </p:txBody>
      </p:sp>
      <p:sp>
        <p:nvSpPr>
          <p:cNvPr id="3" name="Content Placeholder 2"/>
          <p:cNvSpPr>
            <a:spLocks noGrp="1"/>
          </p:cNvSpPr>
          <p:nvPr>
            <p:ph idx="1"/>
          </p:nvPr>
        </p:nvSpPr>
        <p:spPr>
          <a:xfrm>
            <a:off x="457200" y="609600"/>
            <a:ext cx="8305799" cy="5266268"/>
          </a:xfrm>
        </p:spPr>
        <p:txBody>
          <a:bodyPr>
            <a:normAutofit/>
          </a:bodyPr>
          <a:lstStyle/>
          <a:p>
            <a:pPr marL="457200" indent="-457200">
              <a:buAutoNum type="arabicParenR"/>
            </a:pPr>
            <a:r>
              <a:rPr lang="en-US" sz="2000" dirty="0" smtClean="0">
                <a:solidFill>
                  <a:schemeClr val="tx1"/>
                </a:solidFill>
              </a:rPr>
              <a:t>The </a:t>
            </a:r>
            <a:r>
              <a:rPr lang="en-US" sz="2000" dirty="0">
                <a:solidFill>
                  <a:schemeClr val="tx1"/>
                </a:solidFill>
              </a:rPr>
              <a:t>Assessees may receive notices for Scrutiny / Comprehensive assessment, where the amount of mismatch or difference in the </a:t>
            </a:r>
            <a:r>
              <a:rPr lang="en-US" sz="2000" dirty="0" smtClean="0">
                <a:solidFill>
                  <a:schemeClr val="tx1"/>
                </a:solidFill>
              </a:rPr>
              <a:t>amounts under Col. 5 and TIS is </a:t>
            </a:r>
            <a:r>
              <a:rPr lang="en-US" sz="2000" dirty="0">
                <a:solidFill>
                  <a:schemeClr val="tx1"/>
                </a:solidFill>
              </a:rPr>
              <a:t>huge or beyond tolerable limits as per the specified limits set by the Income Tax Department</a:t>
            </a:r>
            <a:r>
              <a:rPr lang="en-US" sz="2000" dirty="0" smtClean="0">
                <a:solidFill>
                  <a:schemeClr val="tx1"/>
                </a:solidFill>
              </a:rPr>
              <a:t>.</a:t>
            </a:r>
          </a:p>
          <a:p>
            <a:pPr marL="457200" indent="-457200">
              <a:buAutoNum type="arabicParenR"/>
            </a:pPr>
            <a:r>
              <a:rPr lang="en-US" sz="2000" dirty="0" smtClean="0">
                <a:solidFill>
                  <a:schemeClr val="tx1"/>
                </a:solidFill>
              </a:rPr>
              <a:t>If amount reported under the row for revenue expenditure under Col 7 is significant in relation to Gross Receipts of business, such a high percentage of purchases from </a:t>
            </a:r>
            <a:r>
              <a:rPr lang="en-US" sz="2000" dirty="0" err="1" smtClean="0">
                <a:solidFill>
                  <a:schemeClr val="tx1"/>
                </a:solidFill>
              </a:rPr>
              <a:t>unorganised</a:t>
            </a:r>
            <a:r>
              <a:rPr lang="en-US" sz="2000" dirty="0" smtClean="0">
                <a:solidFill>
                  <a:schemeClr val="tx1"/>
                </a:solidFill>
              </a:rPr>
              <a:t> sector may invite scrutiny from both Income Tax and GST authorities. Checking of genuineness of such purchases may be considered to be necessary and precautions during tax audit on this aspect may save taxpayer and auditor from further proving of the case.</a:t>
            </a:r>
            <a:endParaRPr lang="en-US" sz="2000" dirty="0">
              <a:solidFill>
                <a:schemeClr val="tx1"/>
              </a:solidFill>
            </a:endParaRPr>
          </a:p>
          <a:p>
            <a:pPr marL="0" indent="0">
              <a:buNone/>
            </a:pPr>
            <a:endParaRPr lang="en-US" sz="2000" b="1" dirty="0">
              <a:solidFill>
                <a:srgbClr val="FF0000"/>
              </a:solidFill>
            </a:endParaRPr>
          </a:p>
          <a:p>
            <a:pPr marL="0" indent="0">
              <a:buNone/>
            </a:pPr>
            <a:r>
              <a:rPr lang="en-US" sz="2000" b="1" dirty="0" smtClean="0">
                <a:solidFill>
                  <a:srgbClr val="FF0000"/>
                </a:solidFill>
              </a:rPr>
              <a:t> </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a:t>www..mbabhyankar.org</a:t>
            </a:r>
          </a:p>
        </p:txBody>
      </p:sp>
      <p:sp>
        <p:nvSpPr>
          <p:cNvPr id="5" name="Slide Number Placeholder 4"/>
          <p:cNvSpPr>
            <a:spLocks noGrp="1"/>
          </p:cNvSpPr>
          <p:nvPr>
            <p:ph type="sldNum" sz="quarter" idx="12"/>
          </p:nvPr>
        </p:nvSpPr>
        <p:spPr/>
        <p:txBody>
          <a:bodyPr/>
          <a:lstStyle/>
          <a:p>
            <a:fld id="{AF234A9A-4204-4A38-B38A-67AF9F2B9C1C}" type="slidenum">
              <a:rPr lang="en-US" smtClean="0"/>
              <a:pPr/>
              <a:t>10</a:t>
            </a:fld>
            <a:endParaRPr lang="en-US"/>
          </a:p>
        </p:txBody>
      </p:sp>
    </p:spTree>
    <p:extLst>
      <p:ext uri="{BB962C8B-B14F-4D97-AF65-F5344CB8AC3E}">
        <p14:creationId xmlns:p14="http://schemas.microsoft.com/office/powerpoint/2010/main" xmlns="" val="1681758719"/>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1143000"/>
            <a:ext cx="8305799" cy="5105400"/>
          </a:xfrm>
        </p:spPr>
        <p:txBody>
          <a:bodyPr>
            <a:normAutofit fontScale="92500"/>
          </a:bodyPr>
          <a:lstStyle/>
          <a:p>
            <a:pPr lvl="0"/>
            <a:r>
              <a:rPr lang="en-US" sz="2200" dirty="0"/>
              <a:t>Modifications in the Tax Audit Report(Form 3CD) are generally not introduced in the Budget but directly through a notification during the year, so no Memorandum is available that explains the need / relevance / importance of this clause.</a:t>
            </a:r>
          </a:p>
          <a:p>
            <a:pPr lvl="0"/>
            <a:endParaRPr lang="en-US" sz="2200" dirty="0"/>
          </a:p>
          <a:p>
            <a:pPr lvl="0"/>
            <a:r>
              <a:rPr lang="en-US" sz="2200" dirty="0"/>
              <a:t>There is no clarification from the Income Tax Department regarding the purpose or the end use of information sought.</a:t>
            </a:r>
          </a:p>
          <a:p>
            <a:pPr lvl="0"/>
            <a:endParaRPr lang="en-US" sz="2200" dirty="0"/>
          </a:p>
          <a:p>
            <a:pPr lvl="0"/>
            <a:r>
              <a:rPr lang="en-US" sz="2200" dirty="0"/>
              <a:t>Clause 44 was notified vide CBDT Notification 33/2018 dated 20th August 2018 to be implemented for FY 2017-18 and onwards.</a:t>
            </a:r>
          </a:p>
          <a:p>
            <a:pPr lvl="0"/>
            <a:endParaRPr lang="en-US" sz="2200" dirty="0"/>
          </a:p>
          <a:p>
            <a:pPr lvl="0"/>
            <a:r>
              <a:rPr lang="en-US" sz="2200" dirty="0"/>
              <a:t>Its implementation was deferred till AY 21-22 vide circular 05/2021 dated 25th March 2021.</a:t>
            </a:r>
          </a:p>
          <a:p>
            <a:pPr lvl="0"/>
            <a:endParaRPr lang="en-US" dirty="0"/>
          </a:p>
          <a:p>
            <a:pPr marL="0" lvl="0" indent="0">
              <a:buNone/>
            </a:pPr>
            <a:endParaRPr lang="en-US" dirty="0"/>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2</a:t>
            </a:fld>
            <a:endParaRPr lang="en-US"/>
          </a:p>
        </p:txBody>
      </p:sp>
    </p:spTree>
    <p:extLst>
      <p:ext uri="{BB962C8B-B14F-4D97-AF65-F5344CB8AC3E}">
        <p14:creationId xmlns:p14="http://schemas.microsoft.com/office/powerpoint/2010/main" xmlns="" val="2677886957"/>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457200"/>
            <a:ext cx="8305799" cy="6223000"/>
          </a:xfrm>
        </p:spPr>
        <p:txBody>
          <a:bodyPr>
            <a:normAutofit/>
          </a:bodyPr>
          <a:lstStyle/>
          <a:p>
            <a:pPr lvl="0"/>
            <a:endParaRPr lang="en-US" sz="2000" dirty="0">
              <a:latin typeface="Bookman Old Style" pitchFamily="18" charset="0"/>
            </a:endParaRPr>
          </a:p>
          <a:p>
            <a:pPr lvl="0"/>
            <a:r>
              <a:rPr lang="en-US" sz="1800" dirty="0">
                <a:latin typeface="Bookman Old Style" pitchFamily="18" charset="0"/>
              </a:rPr>
              <a:t>Reconciliation of expense-wise break up of ITC in Table 14 of GSTR 9C is kept optional for FY 2021-22 </a:t>
            </a:r>
            <a:r>
              <a:rPr lang="en-US" sz="1800" b="1" dirty="0">
                <a:latin typeface="Bookman Old Style" pitchFamily="18" charset="0"/>
              </a:rPr>
              <a:t>and the same is also kept optional for FY 2022-23</a:t>
            </a:r>
            <a:r>
              <a:rPr lang="en-US" sz="1800" dirty="0">
                <a:latin typeface="Bookman Old Style" pitchFamily="18" charset="0"/>
              </a:rPr>
              <a:t>. </a:t>
            </a:r>
          </a:p>
          <a:p>
            <a:pPr lvl="0"/>
            <a:r>
              <a:rPr lang="en-US" sz="1800" dirty="0">
                <a:latin typeface="Bookman Old Style" pitchFamily="18" charset="0"/>
              </a:rPr>
              <a:t>(GST Law is deferring the requirement but it is being sought by Income Tax Law)</a:t>
            </a:r>
          </a:p>
          <a:p>
            <a:r>
              <a:rPr lang="en-US" sz="1800" dirty="0">
                <a:latin typeface="Bookman Old Style" pitchFamily="18" charset="0"/>
              </a:rPr>
              <a:t>Problem with Clause 44 is that it is using different sets of databases, reconciliation between which is very </a:t>
            </a:r>
            <a:r>
              <a:rPr lang="en-US" sz="1800" dirty="0" err="1">
                <a:latin typeface="Bookman Old Style" pitchFamily="18" charset="0"/>
              </a:rPr>
              <a:t>very</a:t>
            </a:r>
            <a:r>
              <a:rPr lang="en-US" sz="1800" dirty="0">
                <a:latin typeface="Bookman Old Style" pitchFamily="18" charset="0"/>
              </a:rPr>
              <a:t> difficult. GST uses sale and purchase registers as basis of compilation whereas P &amp; L Account where expenses are mainly recorded follows accounting principles of income recognition and matching of revenue with expenditure. </a:t>
            </a:r>
            <a:r>
              <a:rPr lang="en-US" sz="1800" dirty="0"/>
              <a:t>Clauses of Tax Audit Report are to be prepared based on your financial statements not based on their reflection on GST Portal. GSTIN  State based PAN country based.  </a:t>
            </a:r>
          </a:p>
          <a:p>
            <a:r>
              <a:rPr lang="en-US" sz="1800" dirty="0"/>
              <a:t>Inter unit transfers are reported under GST but not reflected in P&amp; L Account disclosure in Clause 44 will be applicable to all the </a:t>
            </a:r>
            <a:r>
              <a:rPr lang="en-US" sz="1800" dirty="0" err="1"/>
              <a:t>assessees</a:t>
            </a:r>
            <a:r>
              <a:rPr lang="en-US" sz="1800" dirty="0"/>
              <a:t> who are subjected to tax audit u/s 44AB irrespective of the fact whether they are registered under GST or not.</a:t>
            </a:r>
          </a:p>
          <a:p>
            <a:endParaRPr lang="en-US" sz="2000" dirty="0"/>
          </a:p>
          <a:p>
            <a:pPr lvl="0"/>
            <a:endParaRPr lang="en-US" sz="2000" dirty="0">
              <a:latin typeface="Bookman Old Style" pitchFamily="18" charset="0"/>
            </a:endParaRPr>
          </a:p>
          <a:p>
            <a:pPr lvl="0"/>
            <a:endParaRPr lang="en-US" sz="2000" dirty="0">
              <a:latin typeface="Bookman Old Style" pitchFamily="18" charset="0"/>
            </a:endParaRPr>
          </a:p>
          <a:p>
            <a:pPr lvl="0"/>
            <a:endParaRPr lang="en-US" dirty="0"/>
          </a:p>
          <a:p>
            <a:pPr marL="0" lvl="0" indent="0">
              <a:buNone/>
            </a:pPr>
            <a:endParaRPr lang="en-US" dirty="0"/>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3</a:t>
            </a:fld>
            <a:endParaRPr lang="en-US"/>
          </a:p>
        </p:txBody>
      </p:sp>
    </p:spTree>
    <p:extLst>
      <p:ext uri="{BB962C8B-B14F-4D97-AF65-F5344CB8AC3E}">
        <p14:creationId xmlns:p14="http://schemas.microsoft.com/office/powerpoint/2010/main" xmlns="" val="3227633057"/>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304800"/>
            <a:ext cx="8305799" cy="5664200"/>
          </a:xfrm>
        </p:spPr>
        <p:txBody>
          <a:bodyPr>
            <a:normAutofit/>
          </a:bodyPr>
          <a:lstStyle/>
          <a:p>
            <a:endParaRPr lang="en-US" sz="2000" dirty="0"/>
          </a:p>
          <a:p>
            <a:r>
              <a:rPr lang="en-US" sz="2000" dirty="0">
                <a:latin typeface="Bookman Old Style" panose="02050604050505020204" pitchFamily="18" charset="0"/>
              </a:rPr>
              <a:t>In AIS, party wise breakup of B2B purchases as per 2A/2B is available and its summary is available in TIS.  This can be used as reference point. </a:t>
            </a:r>
          </a:p>
          <a:p>
            <a:r>
              <a:rPr lang="en-US" sz="2000" dirty="0">
                <a:latin typeface="Bookman Old Style" panose="02050604050505020204" pitchFamily="18" charset="0"/>
              </a:rPr>
              <a:t>If department plans to pick up cases for scrutiny or using it as GST intelligence, then care may be taken to broadly check amounts reported under clause 44 with TIS. </a:t>
            </a:r>
          </a:p>
          <a:p>
            <a:r>
              <a:rPr lang="en-US" sz="2000" dirty="0"/>
              <a:t>The rationale behind asking such information needs to be understood, as the figures reported under this </a:t>
            </a:r>
            <a:r>
              <a:rPr lang="en-US" sz="2000" b="1" u="sng" dirty="0"/>
              <a:t>Column no.5 (Purchases from other registered entities)</a:t>
            </a:r>
            <a:r>
              <a:rPr lang="en-US" sz="2000" dirty="0"/>
              <a:t> of this clause shall serve as tool by the Income Tax Department to cross check the said figure with the figures appearing in TIS/AIS generated under GST Purchases </a:t>
            </a:r>
            <a:r>
              <a:rPr lang="en-US" sz="2000" b="1" dirty="0"/>
              <a:t>(B2B Purchases)</a:t>
            </a:r>
            <a:r>
              <a:rPr lang="en-US" sz="2000" dirty="0"/>
              <a:t> based on the information shared by the GSTN portal with Income Tax Department.</a:t>
            </a:r>
          </a:p>
          <a:p>
            <a:endParaRPr lang="en-US" sz="2000" dirty="0">
              <a:solidFill>
                <a:schemeClr val="tx1"/>
              </a:solidFill>
            </a:endParaRPr>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4</a:t>
            </a:fld>
            <a:endParaRPr lang="en-US"/>
          </a:p>
        </p:txBody>
      </p:sp>
    </p:spTree>
    <p:extLst>
      <p:ext uri="{BB962C8B-B14F-4D97-AF65-F5344CB8AC3E}">
        <p14:creationId xmlns:p14="http://schemas.microsoft.com/office/powerpoint/2010/main" xmlns="" val="3855712230"/>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304800"/>
            <a:ext cx="8305799" cy="6096000"/>
          </a:xfrm>
        </p:spPr>
        <p:txBody>
          <a:bodyPr>
            <a:normAutofit fontScale="92500" lnSpcReduction="10000"/>
          </a:bodyPr>
          <a:lstStyle/>
          <a:p>
            <a:endParaRPr lang="en-US" sz="2000" dirty="0"/>
          </a:p>
          <a:p>
            <a:r>
              <a:rPr lang="en-US" sz="2000" dirty="0">
                <a:solidFill>
                  <a:schemeClr val="tx1"/>
                </a:solidFill>
              </a:rPr>
              <a:t>Further the figures to be reported under </a:t>
            </a:r>
            <a:r>
              <a:rPr lang="en-US" sz="2000" b="1" dirty="0">
                <a:solidFill>
                  <a:schemeClr val="tx1"/>
                </a:solidFill>
              </a:rPr>
              <a:t>Column no. 7 </a:t>
            </a:r>
            <a:r>
              <a:rPr lang="en-US" sz="2000" u="sng" dirty="0">
                <a:solidFill>
                  <a:schemeClr val="tx1"/>
                </a:solidFill>
              </a:rPr>
              <a:t>(Expenditure relating to entities not registered under GST)</a:t>
            </a:r>
            <a:r>
              <a:rPr lang="en-US" sz="2000" b="1" dirty="0">
                <a:solidFill>
                  <a:schemeClr val="tx1"/>
                </a:solidFill>
              </a:rPr>
              <a:t> </a:t>
            </a:r>
            <a:r>
              <a:rPr lang="en-US" sz="2000" dirty="0" err="1">
                <a:solidFill>
                  <a:schemeClr val="tx1"/>
                </a:solidFill>
              </a:rPr>
              <a:t>i.e</a:t>
            </a:r>
            <a:r>
              <a:rPr lang="en-US" sz="2000" dirty="0">
                <a:solidFill>
                  <a:schemeClr val="tx1"/>
                </a:solidFill>
              </a:rPr>
              <a:t> </a:t>
            </a:r>
            <a:r>
              <a:rPr lang="en-US" sz="2000" b="1" dirty="0">
                <a:solidFill>
                  <a:schemeClr val="tx1"/>
                </a:solidFill>
              </a:rPr>
              <a:t>Purchases from unregistered dealers</a:t>
            </a:r>
            <a:r>
              <a:rPr lang="en-US" sz="2000" dirty="0">
                <a:solidFill>
                  <a:schemeClr val="tx1"/>
                </a:solidFill>
              </a:rPr>
              <a:t> needs to reviewed and evidence / documentation in support of such purchases should be scrutinized as the Department may ask for documentary evidence / third party confirmations for allowing such expenditure being in the nature of unregistered purchases in case of huge / extraordinary expenses reported under the said column no.7 as URD purchases.</a:t>
            </a:r>
          </a:p>
          <a:p>
            <a:pPr marL="0" indent="0">
              <a:buNone/>
            </a:pPr>
            <a:r>
              <a:rPr lang="en-US" sz="2000" dirty="0">
                <a:solidFill>
                  <a:schemeClr val="tx1"/>
                </a:solidFill>
              </a:rPr>
              <a:t> </a:t>
            </a:r>
          </a:p>
          <a:p>
            <a:r>
              <a:rPr lang="en-US" sz="2000" dirty="0">
                <a:latin typeface="Bookman Old Style" pitchFamily="18" charset="0"/>
              </a:rPr>
              <a:t>From a close look at the form 3CD contents, one would notice that it asks for specific information starting from clause 12 onwards until clause 43. For instance clause 12 seeks to know whether any part of the profit represent income qualifying for presumptive taxation. </a:t>
            </a:r>
          </a:p>
          <a:p>
            <a:endParaRPr lang="en-US" sz="2000" dirty="0">
              <a:latin typeface="Bookman Old Style" pitchFamily="18" charset="0"/>
            </a:endParaRPr>
          </a:p>
          <a:p>
            <a:r>
              <a:rPr lang="en-US" sz="2000" b="1" dirty="0">
                <a:latin typeface="Bookman Old Style" panose="02050604050505020204" pitchFamily="18" charset="0"/>
              </a:rPr>
              <a:t>However clause 44 is drafted to gather very general and non-specific information which does not have any direct relation with income computation.</a:t>
            </a:r>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5</a:t>
            </a:fld>
            <a:endParaRPr lang="en-US"/>
          </a:p>
        </p:txBody>
      </p:sp>
    </p:spTree>
    <p:extLst>
      <p:ext uri="{BB962C8B-B14F-4D97-AF65-F5344CB8AC3E}">
        <p14:creationId xmlns:p14="http://schemas.microsoft.com/office/powerpoint/2010/main" xmlns="" val="220299078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22872-75C0-B51B-1136-33D0634C07EF}"/>
              </a:ext>
            </a:extLst>
          </p:cNvPr>
          <p:cNvSpPr>
            <a:spLocks noGrp="1"/>
          </p:cNvSpPr>
          <p:nvPr>
            <p:ph type="title"/>
          </p:nvPr>
        </p:nvSpPr>
        <p:spPr>
          <a:xfrm>
            <a:off x="971549" y="-42333"/>
            <a:ext cx="7200897" cy="499534"/>
          </a:xfrm>
        </p:spPr>
        <p:txBody>
          <a:bodyPr>
            <a:normAutofit/>
          </a:bodyPr>
          <a:lstStyle/>
          <a:p>
            <a:r>
              <a:rPr lang="en-US" sz="2400" b="1" u="sng" dirty="0"/>
              <a:t>Reporting Table under Clause 44</a:t>
            </a:r>
            <a:endParaRPr lang="en-IN" sz="2400" b="1" u="sng" dirty="0"/>
          </a:p>
        </p:txBody>
      </p:sp>
      <p:graphicFrame>
        <p:nvGraphicFramePr>
          <p:cNvPr id="6" name="Table 6">
            <a:extLst>
              <a:ext uri="{FF2B5EF4-FFF2-40B4-BE49-F238E27FC236}">
                <a16:creationId xmlns:a16="http://schemas.microsoft.com/office/drawing/2014/main" xmlns="" id="{3C642017-4032-059D-7ED8-60DF735A3571}"/>
              </a:ext>
            </a:extLst>
          </p:cNvPr>
          <p:cNvGraphicFramePr>
            <a:graphicFrameLocks noGrp="1"/>
          </p:cNvGraphicFramePr>
          <p:nvPr>
            <p:ph idx="1"/>
            <p:extLst>
              <p:ext uri="{D42A27DB-BD31-4B8C-83A1-F6EECF244321}">
                <p14:modId xmlns:p14="http://schemas.microsoft.com/office/powerpoint/2010/main" xmlns="" val="1222202956"/>
              </p:ext>
            </p:extLst>
          </p:nvPr>
        </p:nvGraphicFramePr>
        <p:xfrm>
          <a:off x="0" y="0"/>
          <a:ext cx="9144002" cy="9306916"/>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3926281777"/>
                    </a:ext>
                  </a:extLst>
                </a:gridCol>
                <a:gridCol w="1600200">
                  <a:extLst>
                    <a:ext uri="{9D8B030D-6E8A-4147-A177-3AD203B41FA5}">
                      <a16:colId xmlns:a16="http://schemas.microsoft.com/office/drawing/2014/main" xmlns="" val="2021194058"/>
                    </a:ext>
                  </a:extLst>
                </a:gridCol>
                <a:gridCol w="1447800">
                  <a:extLst>
                    <a:ext uri="{9D8B030D-6E8A-4147-A177-3AD203B41FA5}">
                      <a16:colId xmlns:a16="http://schemas.microsoft.com/office/drawing/2014/main" xmlns="" val="159358106"/>
                    </a:ext>
                  </a:extLst>
                </a:gridCol>
                <a:gridCol w="1371600">
                  <a:extLst>
                    <a:ext uri="{9D8B030D-6E8A-4147-A177-3AD203B41FA5}">
                      <a16:colId xmlns:a16="http://schemas.microsoft.com/office/drawing/2014/main" xmlns="" val="1786700098"/>
                    </a:ext>
                  </a:extLst>
                </a:gridCol>
                <a:gridCol w="1066800">
                  <a:extLst>
                    <a:ext uri="{9D8B030D-6E8A-4147-A177-3AD203B41FA5}">
                      <a16:colId xmlns:a16="http://schemas.microsoft.com/office/drawing/2014/main" xmlns="" val="1353588809"/>
                    </a:ext>
                  </a:extLst>
                </a:gridCol>
                <a:gridCol w="1524000">
                  <a:extLst>
                    <a:ext uri="{9D8B030D-6E8A-4147-A177-3AD203B41FA5}">
                      <a16:colId xmlns:a16="http://schemas.microsoft.com/office/drawing/2014/main" xmlns="" val="510341701"/>
                    </a:ext>
                  </a:extLst>
                </a:gridCol>
                <a:gridCol w="1600202">
                  <a:extLst>
                    <a:ext uri="{9D8B030D-6E8A-4147-A177-3AD203B41FA5}">
                      <a16:colId xmlns:a16="http://schemas.microsoft.com/office/drawing/2014/main" xmlns="" val="1828244891"/>
                    </a:ext>
                  </a:extLst>
                </a:gridCol>
              </a:tblGrid>
              <a:tr h="1117607">
                <a:tc>
                  <a:txBody>
                    <a:bodyPr/>
                    <a:lstStyle/>
                    <a:p>
                      <a:pPr algn="ctr"/>
                      <a:r>
                        <a:rPr lang="en-US" sz="1200" b="1" kern="1200" dirty="0">
                          <a:solidFill>
                            <a:schemeClr val="lt1"/>
                          </a:solidFill>
                          <a:effectLst/>
                          <a:latin typeface="+mn-lt"/>
                          <a:ea typeface="+mn-ea"/>
                          <a:cs typeface="+mn-cs"/>
                        </a:rPr>
                        <a:t>Sr No.</a:t>
                      </a:r>
                      <a:endParaRPr lang="en-IN" sz="1200" dirty="0"/>
                    </a:p>
                  </a:txBody>
                  <a:tcPr/>
                </a:tc>
                <a:tc>
                  <a:txBody>
                    <a:bodyPr/>
                    <a:lstStyle/>
                    <a:p>
                      <a:pPr algn="ctr"/>
                      <a:r>
                        <a:rPr lang="en-US" sz="1200" b="1" kern="1200" dirty="0">
                          <a:solidFill>
                            <a:schemeClr val="lt1"/>
                          </a:solidFill>
                          <a:effectLst/>
                          <a:latin typeface="+mn-lt"/>
                          <a:ea typeface="+mn-ea"/>
                          <a:cs typeface="+mn-cs"/>
                        </a:rPr>
                        <a:t>Total amount of</a:t>
                      </a:r>
                      <a:endParaRPr lang="en-IN" sz="1200" b="1" kern="1200" dirty="0">
                        <a:solidFill>
                          <a:schemeClr val="lt1"/>
                        </a:solidFill>
                        <a:effectLst/>
                        <a:latin typeface="+mn-lt"/>
                        <a:ea typeface="+mn-ea"/>
                        <a:cs typeface="+mn-cs"/>
                      </a:endParaRPr>
                    </a:p>
                    <a:p>
                      <a:pPr algn="ctr"/>
                      <a:r>
                        <a:rPr lang="en-US" sz="1200" b="1" kern="1200" dirty="0">
                          <a:solidFill>
                            <a:schemeClr val="lt1"/>
                          </a:solidFill>
                          <a:effectLst/>
                          <a:latin typeface="+mn-lt"/>
                          <a:ea typeface="+mn-ea"/>
                          <a:cs typeface="+mn-cs"/>
                        </a:rPr>
                        <a:t>Expenditure</a:t>
                      </a:r>
                      <a:endParaRPr lang="en-IN" sz="1200" b="1" kern="1200" dirty="0">
                        <a:solidFill>
                          <a:schemeClr val="lt1"/>
                        </a:solidFill>
                        <a:effectLst/>
                        <a:latin typeface="+mn-lt"/>
                        <a:ea typeface="+mn-ea"/>
                        <a:cs typeface="+mn-cs"/>
                      </a:endParaRPr>
                    </a:p>
                    <a:p>
                      <a:pPr algn="ctr"/>
                      <a:r>
                        <a:rPr lang="en-US" sz="1200" b="1" kern="1200" dirty="0">
                          <a:solidFill>
                            <a:schemeClr val="lt1"/>
                          </a:solidFill>
                          <a:effectLst/>
                          <a:latin typeface="+mn-lt"/>
                          <a:ea typeface="+mn-ea"/>
                          <a:cs typeface="+mn-cs"/>
                        </a:rPr>
                        <a:t>incurred during</a:t>
                      </a:r>
                      <a:endParaRPr lang="en-IN" sz="1200" b="1" kern="1200" dirty="0">
                        <a:solidFill>
                          <a:schemeClr val="lt1"/>
                        </a:solidFill>
                        <a:effectLst/>
                        <a:latin typeface="+mn-lt"/>
                        <a:ea typeface="+mn-ea"/>
                        <a:cs typeface="+mn-cs"/>
                      </a:endParaRPr>
                    </a:p>
                    <a:p>
                      <a:pPr algn="ctr"/>
                      <a:r>
                        <a:rPr lang="en-US" sz="1200" b="1" kern="1200" dirty="0">
                          <a:solidFill>
                            <a:schemeClr val="lt1"/>
                          </a:solidFill>
                          <a:effectLst/>
                          <a:latin typeface="+mn-lt"/>
                          <a:ea typeface="+mn-ea"/>
                          <a:cs typeface="+mn-cs"/>
                        </a:rPr>
                        <a:t>the year</a:t>
                      </a:r>
                      <a:endParaRPr lang="en-IN" sz="1200" dirty="0"/>
                    </a:p>
                  </a:txBody>
                  <a:tcPr/>
                </a:tc>
                <a:tc gridSpan="4">
                  <a:txBody>
                    <a:bodyPr/>
                    <a:lstStyle/>
                    <a:p>
                      <a:pPr algn="ctr"/>
                      <a:r>
                        <a:rPr lang="en-US" sz="1200" b="1" kern="1200" dirty="0">
                          <a:solidFill>
                            <a:schemeClr val="lt1"/>
                          </a:solidFill>
                          <a:effectLst/>
                          <a:latin typeface="+mn-lt"/>
                          <a:ea typeface="+mn-ea"/>
                          <a:cs typeface="+mn-cs"/>
                        </a:rPr>
                        <a:t>Expenditure in respect of entities</a:t>
                      </a:r>
                      <a:endParaRPr lang="en-IN" sz="1200" b="1" kern="1200" dirty="0">
                        <a:solidFill>
                          <a:schemeClr val="lt1"/>
                        </a:solidFill>
                        <a:effectLst/>
                        <a:latin typeface="+mn-lt"/>
                        <a:ea typeface="+mn-ea"/>
                        <a:cs typeface="+mn-cs"/>
                      </a:endParaRPr>
                    </a:p>
                    <a:p>
                      <a:pPr algn="ctr"/>
                      <a:r>
                        <a:rPr lang="en-US" sz="1200" b="1" kern="1200" dirty="0">
                          <a:solidFill>
                            <a:schemeClr val="lt1"/>
                          </a:solidFill>
                          <a:effectLst/>
                          <a:latin typeface="+mn-lt"/>
                          <a:ea typeface="+mn-ea"/>
                          <a:cs typeface="+mn-cs"/>
                        </a:rPr>
                        <a:t>registered under GST</a:t>
                      </a:r>
                      <a:endParaRPr lang="en-IN" sz="1200"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a:txBody>
                    <a:bodyPr/>
                    <a:lstStyle/>
                    <a:p>
                      <a:pPr algn="ctr"/>
                      <a:r>
                        <a:rPr lang="en-US" sz="1200" b="1" kern="1200" dirty="0">
                          <a:solidFill>
                            <a:schemeClr val="lt1"/>
                          </a:solidFill>
                          <a:effectLst/>
                          <a:latin typeface="+mn-lt"/>
                          <a:ea typeface="+mn-ea"/>
                          <a:cs typeface="+mn-cs"/>
                        </a:rPr>
                        <a:t>Expenditure relating to entities not registered under GST</a:t>
                      </a:r>
                      <a:endParaRPr lang="en-IN" sz="1200" dirty="0"/>
                    </a:p>
                  </a:txBody>
                  <a:tcPr/>
                </a:tc>
                <a:extLst>
                  <a:ext uri="{0D108BD9-81ED-4DB2-BD59-A6C34878D82A}">
                    <a16:rowId xmlns:a16="http://schemas.microsoft.com/office/drawing/2014/main" xmlns="" val="1043896131"/>
                  </a:ext>
                </a:extLst>
              </a:tr>
              <a:tr h="1015993">
                <a:tc>
                  <a:txBody>
                    <a:bodyPr/>
                    <a:lstStyle/>
                    <a:p>
                      <a:pPr algn="ctr"/>
                      <a:endParaRPr lang="en-IN" sz="1200" dirty="0"/>
                    </a:p>
                  </a:txBody>
                  <a:tcPr/>
                </a:tc>
                <a:tc>
                  <a:txBody>
                    <a:bodyPr/>
                    <a:lstStyle/>
                    <a:p>
                      <a:pPr algn="ctr"/>
                      <a:endParaRPr lang="en-IN" sz="1200" dirty="0"/>
                    </a:p>
                  </a:txBody>
                  <a:tcPr/>
                </a:tc>
                <a:tc>
                  <a:txBody>
                    <a:bodyPr/>
                    <a:lstStyle/>
                    <a:p>
                      <a:pPr algn="ctr"/>
                      <a:r>
                        <a:rPr lang="en-US" sz="1200" b="1" kern="1200" dirty="0">
                          <a:solidFill>
                            <a:schemeClr val="dk1"/>
                          </a:solidFill>
                          <a:effectLst/>
                          <a:latin typeface="+mn-lt"/>
                          <a:ea typeface="+mn-ea"/>
                          <a:cs typeface="+mn-cs"/>
                        </a:rPr>
                        <a:t>Relating to goods or services exempt from GST</a:t>
                      </a:r>
                      <a:endParaRPr lang="en-IN" sz="1200" dirty="0"/>
                    </a:p>
                  </a:txBody>
                  <a:tcPr/>
                </a:tc>
                <a:tc>
                  <a:txBody>
                    <a:bodyPr/>
                    <a:lstStyle/>
                    <a:p>
                      <a:pPr algn="ctr"/>
                      <a:r>
                        <a:rPr lang="en-US" sz="1200" b="1" kern="1200" dirty="0">
                          <a:solidFill>
                            <a:schemeClr val="dk1"/>
                          </a:solidFill>
                          <a:effectLst/>
                          <a:latin typeface="+mn-lt"/>
                          <a:ea typeface="+mn-ea"/>
                          <a:cs typeface="+mn-cs"/>
                        </a:rPr>
                        <a:t>Relating to entities falling under composition scheme</a:t>
                      </a:r>
                      <a:endParaRPr lang="en-IN" sz="1200" dirty="0"/>
                    </a:p>
                  </a:txBody>
                  <a:tcPr/>
                </a:tc>
                <a:tc>
                  <a:txBody>
                    <a:bodyPr/>
                    <a:lstStyle/>
                    <a:p>
                      <a:pPr algn="ctr"/>
                      <a:r>
                        <a:rPr lang="en-US" sz="1200" b="1" kern="1200" dirty="0">
                          <a:solidFill>
                            <a:schemeClr val="dk1"/>
                          </a:solidFill>
                          <a:effectLst/>
                          <a:latin typeface="+mn-lt"/>
                          <a:ea typeface="+mn-ea"/>
                          <a:cs typeface="+mn-cs"/>
                        </a:rPr>
                        <a:t>Relating to other registered entities</a:t>
                      </a:r>
                      <a:endParaRPr lang="en-IN"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Total payment to registered entities</a:t>
                      </a:r>
                      <a:endParaRPr lang="en-IN" sz="1200" kern="1200" dirty="0">
                        <a:solidFill>
                          <a:schemeClr val="dk1"/>
                        </a:solidFill>
                        <a:effectLst/>
                        <a:latin typeface="+mn-lt"/>
                        <a:ea typeface="+mn-ea"/>
                        <a:cs typeface="+mn-cs"/>
                      </a:endParaRPr>
                    </a:p>
                    <a:p>
                      <a:pPr algn="ctr"/>
                      <a:endParaRPr lang="en-IN" sz="1200" dirty="0"/>
                    </a:p>
                  </a:txBody>
                  <a:tcPr/>
                </a:tc>
                <a:tc>
                  <a:txBody>
                    <a:bodyPr/>
                    <a:lstStyle/>
                    <a:p>
                      <a:pPr algn="ctr"/>
                      <a:endParaRPr lang="en-IN" sz="1200" dirty="0"/>
                    </a:p>
                  </a:txBody>
                  <a:tcPr/>
                </a:tc>
                <a:extLst>
                  <a:ext uri="{0D108BD9-81ED-4DB2-BD59-A6C34878D82A}">
                    <a16:rowId xmlns:a16="http://schemas.microsoft.com/office/drawing/2014/main" xmlns="" val="2880736649"/>
                  </a:ext>
                </a:extLst>
              </a:tr>
              <a:tr h="319342">
                <a:tc>
                  <a:txBody>
                    <a:bodyPr/>
                    <a:lstStyle/>
                    <a:p>
                      <a:pPr algn="ctr"/>
                      <a:r>
                        <a:rPr lang="en-US" sz="1200" b="1" dirty="0"/>
                        <a:t>1</a:t>
                      </a:r>
                      <a:endParaRPr lang="en-IN" sz="1200" b="1" dirty="0"/>
                    </a:p>
                  </a:txBody>
                  <a:tcPr/>
                </a:tc>
                <a:tc>
                  <a:txBody>
                    <a:bodyPr/>
                    <a:lstStyle/>
                    <a:p>
                      <a:pPr algn="ctr"/>
                      <a:r>
                        <a:rPr lang="en-US" sz="1200" b="1" dirty="0"/>
                        <a:t>2</a:t>
                      </a:r>
                      <a:endParaRPr lang="en-IN" sz="1200" b="1" dirty="0"/>
                    </a:p>
                  </a:txBody>
                  <a:tcPr/>
                </a:tc>
                <a:tc>
                  <a:txBody>
                    <a:bodyPr/>
                    <a:lstStyle/>
                    <a:p>
                      <a:pPr algn="ctr"/>
                      <a:r>
                        <a:rPr lang="en-US" sz="1200" b="1" dirty="0"/>
                        <a:t>3</a:t>
                      </a:r>
                      <a:endParaRPr lang="en-IN" sz="1200" b="1" dirty="0"/>
                    </a:p>
                  </a:txBody>
                  <a:tcPr/>
                </a:tc>
                <a:tc>
                  <a:txBody>
                    <a:bodyPr/>
                    <a:lstStyle/>
                    <a:p>
                      <a:pPr algn="ctr"/>
                      <a:r>
                        <a:rPr lang="en-US" sz="1200" b="1" dirty="0"/>
                        <a:t>4</a:t>
                      </a:r>
                      <a:endParaRPr lang="en-IN" sz="1200" b="1" dirty="0"/>
                    </a:p>
                  </a:txBody>
                  <a:tcPr/>
                </a:tc>
                <a:tc>
                  <a:txBody>
                    <a:bodyPr/>
                    <a:lstStyle/>
                    <a:p>
                      <a:pPr algn="ctr"/>
                      <a:r>
                        <a:rPr lang="en-US" sz="1200" b="1" dirty="0"/>
                        <a:t>5</a:t>
                      </a:r>
                      <a:endParaRPr lang="en-IN" sz="1200" b="1" dirty="0"/>
                    </a:p>
                  </a:txBody>
                  <a:tcPr/>
                </a:tc>
                <a:tc>
                  <a:txBody>
                    <a:bodyPr/>
                    <a:lstStyle/>
                    <a:p>
                      <a:pPr algn="ctr"/>
                      <a:r>
                        <a:rPr lang="en-US" sz="1200" b="1" dirty="0"/>
                        <a:t>6 = (3+4+5)</a:t>
                      </a:r>
                      <a:endParaRPr lang="en-IN" sz="1200" b="1" dirty="0"/>
                    </a:p>
                  </a:txBody>
                  <a:tcPr/>
                </a:tc>
                <a:tc>
                  <a:txBody>
                    <a:bodyPr/>
                    <a:lstStyle/>
                    <a:p>
                      <a:pPr algn="ctr"/>
                      <a:r>
                        <a:rPr lang="en-US" sz="1200" b="1" dirty="0"/>
                        <a:t>7</a:t>
                      </a:r>
                      <a:endParaRPr lang="en-IN" sz="1200" b="1" dirty="0"/>
                    </a:p>
                  </a:txBody>
                  <a:tcPr/>
                </a:tc>
                <a:extLst>
                  <a:ext uri="{0D108BD9-81ED-4DB2-BD59-A6C34878D82A}">
                    <a16:rowId xmlns:a16="http://schemas.microsoft.com/office/drawing/2014/main" xmlns="" val="633679859"/>
                  </a:ext>
                </a:extLst>
              </a:tr>
              <a:tr h="5762118">
                <a:tc>
                  <a:txBody>
                    <a:bodyPr/>
                    <a:lstStyle/>
                    <a:p>
                      <a:endParaRPr lang="en-IN"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All head of Expenses reported in P&amp;L Account</a:t>
                      </a:r>
                      <a:endParaRPr lang="en-IN" sz="1400" kern="1200" dirty="0">
                        <a:solidFill>
                          <a:schemeClr val="dk1"/>
                        </a:solidFill>
                        <a:effectLst/>
                        <a:latin typeface="+mn-lt"/>
                        <a:ea typeface="+mn-ea"/>
                        <a:cs typeface="+mn-cs"/>
                      </a:endParaRPr>
                    </a:p>
                    <a:p>
                      <a:endParaRPr lang="en-IN" sz="1400" dirty="0"/>
                    </a:p>
                    <a:p>
                      <a:pPr marL="228600" indent="-228600">
                        <a:buAutoNum type="alphaUcPeriod"/>
                      </a:pPr>
                      <a:r>
                        <a:rPr lang="en-IN" sz="1400" dirty="0"/>
                        <a:t>Revenue Expenses</a:t>
                      </a:r>
                    </a:p>
                    <a:p>
                      <a:pPr marL="228600" indent="-228600">
                        <a:buAutoNum type="alphaUcPeriod"/>
                      </a:pPr>
                      <a:endParaRPr lang="en-IN" sz="1400" dirty="0"/>
                    </a:p>
                    <a:p>
                      <a:pPr marL="0" indent="0">
                        <a:buNone/>
                      </a:pPr>
                      <a:r>
                        <a:rPr lang="en-US" sz="1400" b="1" dirty="0">
                          <a:solidFill>
                            <a:srgbClr val="FF0000"/>
                          </a:solidFill>
                        </a:rPr>
                        <a:t>Not to be Reported in (Col.3 / 4 / 5 / 7)</a:t>
                      </a:r>
                    </a:p>
                    <a:p>
                      <a:pPr marL="0" indent="0">
                        <a:buNone/>
                      </a:pPr>
                      <a:endParaRPr lang="en-US" sz="1400" dirty="0"/>
                    </a:p>
                    <a:p>
                      <a:pPr marL="0" indent="0">
                        <a:buNone/>
                      </a:pPr>
                      <a:r>
                        <a:rPr lang="en-US" sz="1400" dirty="0"/>
                        <a:t>a. </a:t>
                      </a:r>
                    </a:p>
                    <a:p>
                      <a:pPr marL="0" indent="0">
                        <a:buNone/>
                      </a:pPr>
                      <a:r>
                        <a:rPr lang="en-US" sz="1400" dirty="0"/>
                        <a:t>Employee Cost</a:t>
                      </a:r>
                    </a:p>
                    <a:p>
                      <a:pPr marL="0" indent="0">
                        <a:buNone/>
                      </a:pPr>
                      <a:endParaRPr lang="en-US" sz="1400" dirty="0"/>
                    </a:p>
                    <a:p>
                      <a:pPr marL="0" indent="0">
                        <a:buNone/>
                      </a:pPr>
                      <a:r>
                        <a:rPr lang="en-US" sz="1400" dirty="0"/>
                        <a:t>b. Provisions</a:t>
                      </a:r>
                    </a:p>
                    <a:p>
                      <a:pPr marL="0" indent="0">
                        <a:buNone/>
                      </a:pPr>
                      <a:endParaRPr lang="en-US" sz="1400" dirty="0"/>
                    </a:p>
                    <a:p>
                      <a:pPr marL="0" indent="0">
                        <a:buNone/>
                      </a:pPr>
                      <a:r>
                        <a:rPr lang="en-US" sz="1400" dirty="0"/>
                        <a:t>c. Depreciation</a:t>
                      </a:r>
                      <a:endParaRPr lang="en-IN" sz="1400" dirty="0"/>
                    </a:p>
                    <a:p>
                      <a:pPr marL="228600" indent="-228600">
                        <a:buAutoNum type="alphaUcPeriod"/>
                      </a:pPr>
                      <a:endParaRPr lang="en-IN" sz="1400" dirty="0"/>
                    </a:p>
                    <a:p>
                      <a:pPr marL="228600" indent="-228600">
                        <a:buAutoNum type="alphaUcPeriod"/>
                      </a:pPr>
                      <a:endParaRPr lang="en-IN" sz="1400" dirty="0"/>
                    </a:p>
                    <a:p>
                      <a:pPr marL="228600" indent="-228600">
                        <a:buNone/>
                      </a:pPr>
                      <a:r>
                        <a:rPr lang="en-IN" sz="1400" dirty="0" smtClean="0"/>
                        <a:t>B. Capital Expenditure</a:t>
                      </a:r>
                      <a:endParaRPr lang="en-IN" sz="1400" dirty="0"/>
                    </a:p>
                  </a:txBody>
                  <a:tcPr/>
                </a:tc>
                <a:tc>
                  <a:txBody>
                    <a:bodyPr/>
                    <a:lstStyle/>
                    <a:p>
                      <a:pPr marL="342900" indent="-342900">
                        <a:buAutoNum type="alphaUcPeriod"/>
                      </a:pPr>
                      <a:r>
                        <a:rPr lang="en-US" sz="1400" dirty="0"/>
                        <a:t>Exempt.</a:t>
                      </a:r>
                    </a:p>
                    <a:p>
                      <a:pPr marL="342900" indent="-342900">
                        <a:buAutoNum type="alphaUcPeriod"/>
                      </a:pPr>
                      <a:r>
                        <a:rPr lang="en-US" sz="1400" dirty="0"/>
                        <a:t>Nil rated</a:t>
                      </a:r>
                    </a:p>
                    <a:p>
                      <a:pPr marL="342900" indent="-342900">
                        <a:buAutoNum type="alphaUcPeriod"/>
                      </a:pPr>
                      <a:r>
                        <a:rPr lang="en-US" sz="1400" dirty="0" smtClean="0"/>
                        <a:t>Non-Taxable</a:t>
                      </a:r>
                      <a:endParaRPr lang="en-US" sz="1400" dirty="0"/>
                    </a:p>
                    <a:p>
                      <a:pPr marL="342900" indent="-342900">
                        <a:buAutoNum type="alphaUcPeriod"/>
                      </a:pPr>
                      <a:endParaRPr lang="en-US" sz="1400" dirty="0"/>
                    </a:p>
                    <a:p>
                      <a:pPr marL="342900" indent="-342900">
                        <a:buAutoNum type="alphaUcPeriod"/>
                      </a:pPr>
                      <a:endParaRPr lang="en-US" sz="1400" dirty="0"/>
                    </a:p>
                  </a:txBody>
                  <a:tcPr/>
                </a:tc>
                <a:tc>
                  <a:txBody>
                    <a:bodyPr/>
                    <a:lstStyle/>
                    <a:p>
                      <a:r>
                        <a:rPr lang="en-US" sz="1400" dirty="0"/>
                        <a:t>Taxpayers reg u/s 10 of CGST Act</a:t>
                      </a:r>
                    </a:p>
                    <a:p>
                      <a:endParaRPr lang="en-US" sz="1400" dirty="0"/>
                    </a:p>
                    <a:p>
                      <a:r>
                        <a:rPr lang="en-US" sz="1400" dirty="0"/>
                        <a:t>Those paying GST without collection from Recipient</a:t>
                      </a:r>
                    </a:p>
                    <a:p>
                      <a:endParaRPr lang="en-US" sz="1400" dirty="0"/>
                    </a:p>
                    <a:p>
                      <a:r>
                        <a:rPr lang="en-US" sz="1400" dirty="0"/>
                        <a:t>And not issuing any Tax Invoice</a:t>
                      </a:r>
                    </a:p>
                    <a:p>
                      <a:endParaRPr lang="en-IN" sz="1400" dirty="0"/>
                    </a:p>
                  </a:txBody>
                  <a:tcPr/>
                </a:tc>
                <a:tc>
                  <a:txBody>
                    <a:bodyPr/>
                    <a:lstStyle/>
                    <a:p>
                      <a:r>
                        <a:rPr lang="en-US" sz="1400" dirty="0"/>
                        <a:t>B2B Purchases</a:t>
                      </a:r>
                    </a:p>
                    <a:p>
                      <a:endParaRPr lang="en-US" sz="1400" dirty="0"/>
                    </a:p>
                    <a:p>
                      <a:r>
                        <a:rPr lang="en-US" sz="1400" dirty="0"/>
                        <a:t>Raw Material</a:t>
                      </a:r>
                    </a:p>
                    <a:p>
                      <a:endParaRPr lang="en-US" sz="1400" dirty="0"/>
                    </a:p>
                    <a:p>
                      <a:r>
                        <a:rPr lang="en-US" sz="1400" dirty="0"/>
                        <a:t>Direct Expenses</a:t>
                      </a:r>
                    </a:p>
                    <a:p>
                      <a:endParaRPr lang="en-US" sz="1400" dirty="0"/>
                    </a:p>
                    <a:p>
                      <a:r>
                        <a:rPr lang="en-US" sz="1400" dirty="0"/>
                        <a:t>Indirect Expenses</a:t>
                      </a:r>
                    </a:p>
                    <a:p>
                      <a:endParaRPr lang="en-US" sz="1400" dirty="0"/>
                    </a:p>
                    <a:p>
                      <a:r>
                        <a:rPr lang="en-US" sz="1400" dirty="0"/>
                        <a:t>Capital Expenses</a:t>
                      </a:r>
                    </a:p>
                    <a:p>
                      <a:endParaRPr lang="en-US" sz="1400" dirty="0"/>
                    </a:p>
                    <a:p>
                      <a:endParaRPr lang="en-IN" sz="1400" dirty="0"/>
                    </a:p>
                  </a:txBody>
                  <a:tcPr/>
                </a:tc>
                <a:tc>
                  <a:txBody>
                    <a:bodyPr/>
                    <a:lstStyle/>
                    <a:p>
                      <a:r>
                        <a:rPr lang="en-US" sz="1400" dirty="0"/>
                        <a:t>To be reconciled with AIS/TIS Report to the best possible manner</a:t>
                      </a:r>
                    </a:p>
                    <a:p>
                      <a:endParaRPr lang="en-US" sz="1400" dirty="0"/>
                    </a:p>
                    <a:p>
                      <a:r>
                        <a:rPr lang="en-US" sz="1400" dirty="0"/>
                        <a:t>Difference may arise on account of date of invoice and reporting of invoice by the supplier after due date of filing of GSTR-1 / IFF Returns</a:t>
                      </a:r>
                    </a:p>
                    <a:p>
                      <a:endParaRPr lang="en-US" sz="1400" dirty="0"/>
                    </a:p>
                    <a:p>
                      <a:r>
                        <a:rPr lang="en-US" sz="1400" b="1" dirty="0" smtClean="0">
                          <a:solidFill>
                            <a:srgbClr val="FF0000"/>
                          </a:solidFill>
                        </a:rPr>
                        <a:t> </a:t>
                      </a:r>
                      <a:endParaRPr lang="en-US" sz="1400" b="1" dirty="0">
                        <a:solidFill>
                          <a:srgbClr val="FF0000"/>
                        </a:solidFill>
                      </a:endParaRPr>
                    </a:p>
                    <a:p>
                      <a:endParaRPr lang="en-IN" sz="1400" dirty="0"/>
                    </a:p>
                  </a:txBody>
                  <a:tcPr/>
                </a:tc>
                <a:tc>
                  <a:txBody>
                    <a:bodyPr/>
                    <a:lstStyle/>
                    <a:p>
                      <a:r>
                        <a:rPr lang="en-US" sz="1400" dirty="0"/>
                        <a:t>Purchases from Suppliers not registered under </a:t>
                      </a:r>
                      <a:r>
                        <a:rPr lang="en-US" sz="1400" dirty="0" smtClean="0"/>
                        <a:t>GST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Non-GST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Pure transactions in Money – Financial Cost by Interest charged by Banks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endParaRPr lang="en-US" sz="1400" dirty="0"/>
                    </a:p>
                    <a:p>
                      <a:endParaRPr lang="en-US" sz="1400" dirty="0"/>
                    </a:p>
                    <a:p>
                      <a:r>
                        <a:rPr lang="en-US" sz="1400" dirty="0">
                          <a:solidFill>
                            <a:srgbClr val="FF0000"/>
                          </a:solidFill>
                        </a:rPr>
                        <a:t>Test Check – Registration status of high value suppliers from GST portal based on PAN No</a:t>
                      </a:r>
                      <a:r>
                        <a:rPr lang="en-US" sz="1400" dirty="0"/>
                        <a:t>.</a:t>
                      </a:r>
                    </a:p>
                    <a:p>
                      <a:endParaRPr lang="en-IN" sz="1400" dirty="0"/>
                    </a:p>
                  </a:txBody>
                  <a:tcPr/>
                </a:tc>
                <a:extLst>
                  <a:ext uri="{0D108BD9-81ED-4DB2-BD59-A6C34878D82A}">
                    <a16:rowId xmlns:a16="http://schemas.microsoft.com/office/drawing/2014/main" xmlns="" val="2344292985"/>
                  </a:ext>
                </a:extLst>
              </a:tr>
              <a:tr h="1091856">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4044676690"/>
                  </a:ext>
                </a:extLst>
              </a:tr>
            </a:tbl>
          </a:graphicData>
        </a:graphic>
      </p:graphicFrame>
      <p:sp>
        <p:nvSpPr>
          <p:cNvPr id="5" name="Slide Number Placeholder 4">
            <a:extLst>
              <a:ext uri="{FF2B5EF4-FFF2-40B4-BE49-F238E27FC236}">
                <a16:creationId xmlns:a16="http://schemas.microsoft.com/office/drawing/2014/main" xmlns="" id="{CE967302-EC83-308B-96FC-0A7EBF7DBD43}"/>
              </a:ext>
            </a:extLst>
          </p:cNvPr>
          <p:cNvSpPr>
            <a:spLocks noGrp="1"/>
          </p:cNvSpPr>
          <p:nvPr>
            <p:ph type="sldNum" sz="quarter" idx="12"/>
          </p:nvPr>
        </p:nvSpPr>
        <p:spPr/>
        <p:txBody>
          <a:bodyPr/>
          <a:lstStyle/>
          <a:p>
            <a:fld id="{AF234A9A-4204-4A38-B38A-67AF9F2B9C1C}" type="slidenum">
              <a:rPr lang="en-US" smtClean="0"/>
              <a:pPr/>
              <a:t>6</a:t>
            </a:fld>
            <a:endParaRPr lang="en-US"/>
          </a:p>
        </p:txBody>
      </p:sp>
    </p:spTree>
    <p:extLst>
      <p:ext uri="{BB962C8B-B14F-4D97-AF65-F5344CB8AC3E}">
        <p14:creationId xmlns:p14="http://schemas.microsoft.com/office/powerpoint/2010/main" xmlns="" val="1999803983"/>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177800"/>
            <a:ext cx="8229600" cy="6502400"/>
          </a:xfrm>
        </p:spPr>
        <p:txBody>
          <a:bodyPr>
            <a:normAutofit fontScale="92500" lnSpcReduction="10000"/>
          </a:bodyPr>
          <a:lstStyle/>
          <a:p>
            <a:pPr lvl="0"/>
            <a:endParaRPr lang="en-US" sz="2000" dirty="0">
              <a:latin typeface="Bookman Old Style" pitchFamily="18" charset="0"/>
            </a:endParaRPr>
          </a:p>
          <a:p>
            <a:pPr lvl="0"/>
            <a:r>
              <a:rPr lang="en-US" sz="1800" dirty="0"/>
              <a:t>The reporting under clause 44 of Form 3CD was kept in abeyance till 31.03. 2022. It has now become mandatory for all the reports submitted after 31.03.2022.</a:t>
            </a:r>
          </a:p>
          <a:p>
            <a:pPr lvl="0"/>
            <a:endParaRPr lang="en-US" sz="1800" dirty="0"/>
          </a:p>
          <a:p>
            <a:pPr lvl="0"/>
            <a:r>
              <a:rPr lang="en-US" sz="1800" dirty="0"/>
              <a:t>In order to verify the details filled in, the tax auditor needs to obtain from the </a:t>
            </a:r>
            <a:r>
              <a:rPr lang="en-US" sz="1800" dirty="0" err="1"/>
              <a:t>assessee</a:t>
            </a:r>
            <a:r>
              <a:rPr lang="en-US" sz="1800" dirty="0"/>
              <a:t> the required details in the below tabular format (an illustrative format which may be modified by the Tax auditor according to the facts and circumstances). The Tax auditor should verify the details furnished with the underlying document on a test check basis and retain the same as part of his working papers.</a:t>
            </a:r>
          </a:p>
          <a:p>
            <a:pPr lvl="0"/>
            <a:endParaRPr lang="en-US" sz="1800" dirty="0"/>
          </a:p>
          <a:p>
            <a:pPr lvl="0"/>
            <a:r>
              <a:rPr lang="en-US" sz="1800" dirty="0"/>
              <a:t>Column No. 2 : Total amount of expenditure incurred during the year</a:t>
            </a:r>
          </a:p>
          <a:p>
            <a:pPr lvl="0"/>
            <a:endParaRPr lang="en-US" sz="1800" dirty="0"/>
          </a:p>
          <a:p>
            <a:pPr lvl="0"/>
            <a:r>
              <a:rPr lang="en-US" sz="1800" dirty="0"/>
              <a:t>On this, the guidance note issued by ICAI provides that head-wise / nature-wise expenditure details are not envisaged in this clause.</a:t>
            </a:r>
          </a:p>
          <a:p>
            <a:pPr lvl="0"/>
            <a:endParaRPr lang="en-US" sz="1800" dirty="0"/>
          </a:p>
          <a:p>
            <a:pPr lvl="0"/>
            <a:r>
              <a:rPr lang="en-US" sz="1800" dirty="0"/>
              <a:t>Further, the guidance material states that the amount which is not in the nature of expenses shall not be quoted in Column 3 to 7. For Example: depreciation, provision for expenses, etc.</a:t>
            </a:r>
            <a:endParaRPr lang="en-US" dirty="0"/>
          </a:p>
          <a:p>
            <a:pPr marL="0" lvl="0" indent="0">
              <a:buNone/>
            </a:pPr>
            <a:endParaRPr lang="en-US" dirty="0"/>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7</a:t>
            </a:fld>
            <a:endParaRPr lang="en-US"/>
          </a:p>
        </p:txBody>
      </p:sp>
    </p:spTree>
    <p:extLst>
      <p:ext uri="{BB962C8B-B14F-4D97-AF65-F5344CB8AC3E}">
        <p14:creationId xmlns:p14="http://schemas.microsoft.com/office/powerpoint/2010/main" xmlns="" val="1343078878"/>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381000"/>
            <a:ext cx="8229600" cy="6324600"/>
          </a:xfrm>
        </p:spPr>
        <p:txBody>
          <a:bodyPr>
            <a:normAutofit/>
          </a:bodyPr>
          <a:lstStyle/>
          <a:p>
            <a:pPr lvl="0"/>
            <a:endParaRPr lang="en-US" sz="2000" dirty="0">
              <a:latin typeface="Bookman Old Style" pitchFamily="18" charset="0"/>
            </a:endParaRPr>
          </a:p>
          <a:p>
            <a:pPr lvl="0"/>
            <a:r>
              <a:rPr lang="en-US" sz="1800" dirty="0"/>
              <a:t>With the introduction of GST, the goods and services have been classified into Nil Rated, Exempted, Zero Rated and Non-GST supplies. Let us take a look at what distinguishes each of them.</a:t>
            </a:r>
          </a:p>
          <a:p>
            <a:pPr marL="0" lvl="0" indent="0">
              <a:buNone/>
            </a:pPr>
            <a:endParaRPr lang="en-US" sz="1800" b="1" u="sng" dirty="0"/>
          </a:p>
          <a:p>
            <a:pPr marL="0" lvl="0" indent="0">
              <a:buNone/>
            </a:pPr>
            <a:endParaRPr lang="en-US" sz="1800" b="1" u="sng" dirty="0"/>
          </a:p>
          <a:p>
            <a:pPr marL="0" lvl="0" indent="0" algn="ctr">
              <a:buNone/>
            </a:pPr>
            <a:r>
              <a:rPr lang="en-US" sz="1800" b="1" u="sng" dirty="0"/>
              <a:t>Nil Rated</a:t>
            </a:r>
          </a:p>
          <a:p>
            <a:pPr lvl="0"/>
            <a:r>
              <a:rPr lang="en-US" sz="1800" dirty="0"/>
              <a:t>This type of supply attracts a GST of 0%. Input tax credit cannot be claimed on such supplies. Some items which are nil rated include grains, salt, </a:t>
            </a:r>
            <a:r>
              <a:rPr lang="en-US" sz="1800" dirty="0" err="1"/>
              <a:t>jaggery</a:t>
            </a:r>
            <a:r>
              <a:rPr lang="en-US" sz="1800" dirty="0"/>
              <a:t>, etc.</a:t>
            </a:r>
          </a:p>
          <a:p>
            <a:pPr lvl="0"/>
            <a:endParaRPr lang="en-US" sz="1800" dirty="0"/>
          </a:p>
          <a:p>
            <a:pPr marL="0" lvl="0" indent="0" algn="ctr">
              <a:buNone/>
            </a:pPr>
            <a:r>
              <a:rPr lang="en-US" sz="1800" b="1" u="sng" dirty="0"/>
              <a:t>Exempted</a:t>
            </a:r>
          </a:p>
          <a:p>
            <a:pPr lvl="0"/>
            <a:r>
              <a:rPr lang="en-US" sz="1800" dirty="0"/>
              <a:t>This supply includes items which are used for everyday purposes. Since they are basic essentials, they do not attract any GST at all. You will not be able to claim any ITC on such supplies. Some examples include bread, fresh fruits, milk, curd, etc.</a:t>
            </a:r>
          </a:p>
          <a:p>
            <a:pPr marL="0" lvl="0" indent="0">
              <a:buNone/>
            </a:pPr>
            <a:endParaRPr lang="en-US" dirty="0"/>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8</a:t>
            </a:fld>
            <a:endParaRPr lang="en-US"/>
          </a:p>
        </p:txBody>
      </p:sp>
    </p:spTree>
    <p:extLst>
      <p:ext uri="{BB962C8B-B14F-4D97-AF65-F5344CB8AC3E}">
        <p14:creationId xmlns:p14="http://schemas.microsoft.com/office/powerpoint/2010/main" xmlns="" val="3873809352"/>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200897" cy="304800"/>
          </a:xfrm>
        </p:spPr>
        <p:txBody>
          <a:bodyPr>
            <a:normAutofit fontScale="90000"/>
          </a:bodyPr>
          <a:lstStyle/>
          <a:p>
            <a:pPr lvl="0"/>
            <a:r>
              <a:rPr lang="en-US" sz="2200" b="1" dirty="0"/>
              <a:t>Need for such a report under tax audit</a:t>
            </a:r>
            <a:r>
              <a:rPr lang="en-US" b="1" dirty="0"/>
              <a:t/>
            </a:r>
            <a:br>
              <a:rPr lang="en-US" b="1" dirty="0"/>
            </a:br>
            <a:endParaRPr lang="en-US" dirty="0"/>
          </a:p>
        </p:txBody>
      </p:sp>
      <p:sp>
        <p:nvSpPr>
          <p:cNvPr id="3" name="Content Placeholder 2"/>
          <p:cNvSpPr>
            <a:spLocks noGrp="1"/>
          </p:cNvSpPr>
          <p:nvPr>
            <p:ph idx="1"/>
          </p:nvPr>
        </p:nvSpPr>
        <p:spPr>
          <a:xfrm>
            <a:off x="457200" y="228600"/>
            <a:ext cx="8229600" cy="6477000"/>
          </a:xfrm>
        </p:spPr>
        <p:txBody>
          <a:bodyPr>
            <a:normAutofit/>
          </a:bodyPr>
          <a:lstStyle/>
          <a:p>
            <a:pPr lvl="0"/>
            <a:endParaRPr lang="en-US" sz="2000" dirty="0">
              <a:latin typeface="Bookman Old Style" pitchFamily="18" charset="0"/>
            </a:endParaRPr>
          </a:p>
          <a:p>
            <a:pPr marL="0" lvl="0" indent="0" algn="ctr">
              <a:buNone/>
            </a:pPr>
            <a:r>
              <a:rPr lang="en-US" sz="1800" b="1" dirty="0"/>
              <a:t>Zero-Rated</a:t>
            </a:r>
            <a:endParaRPr lang="en-US" sz="1800" dirty="0"/>
          </a:p>
          <a:p>
            <a:pPr lvl="0"/>
            <a:r>
              <a:rPr lang="en-US" sz="1800" dirty="0"/>
              <a:t>Supplies made overseas and to Special Economic Zones (SEZs) or SEZ Developers come under the zero-rated supplies. This supply attracts a GST of 0%. For such supplies, ITC can be claimed.</a:t>
            </a:r>
          </a:p>
          <a:p>
            <a:pPr marL="0" lvl="0" indent="0" algn="ctr">
              <a:buNone/>
            </a:pPr>
            <a:r>
              <a:rPr lang="en-US" sz="1800" b="1" dirty="0"/>
              <a:t>Non-Taxable </a:t>
            </a:r>
            <a:endParaRPr lang="en-US" sz="1800" dirty="0"/>
          </a:p>
          <a:p>
            <a:pPr lvl="0"/>
            <a:r>
              <a:rPr lang="en-US" sz="1800" dirty="0"/>
              <a:t>“non-taxable supply" means a supply of goods or services or both which is not </a:t>
            </a:r>
            <a:r>
              <a:rPr lang="en-US" sz="1800" dirty="0" err="1"/>
              <a:t>leviable</a:t>
            </a:r>
            <a:r>
              <a:rPr lang="en-US" sz="1800" dirty="0"/>
              <a:t> to tax under this Act or under the Integrated Goods and Services Tax Act” Supplies which don’t come under the scope of the GST are termed as Non-GST supplies. However, these supplies can attract taxes other than the GST as per the jurisdiction of the state or the country. Some examples of such supplies include petrol, alcohol, etc.</a:t>
            </a:r>
          </a:p>
          <a:p>
            <a:pPr marL="0" lvl="0" indent="0" algn="ctr">
              <a:buNone/>
            </a:pPr>
            <a:r>
              <a:rPr lang="en-US" sz="1800" b="1" dirty="0"/>
              <a:t>Non-GST</a:t>
            </a:r>
            <a:endParaRPr lang="en-US" sz="1800" dirty="0"/>
          </a:p>
          <a:p>
            <a:pPr lvl="0"/>
            <a:r>
              <a:rPr lang="en-US" sz="1800" dirty="0"/>
              <a:t>Further, the transactions referred to in Schedule III to the CGST Act, 2017 are neither treated as supply of goods nor supply of services. Hence, the value of supplies specified in Schedule III (e.g. salary to employees, sale of land etc.), if any, need not be included in the value of exempt supply.</a:t>
            </a:r>
          </a:p>
          <a:p>
            <a:pPr lvl="0"/>
            <a:endParaRPr lang="en-US" sz="1800" dirty="0"/>
          </a:p>
          <a:p>
            <a:pPr lvl="0"/>
            <a:endParaRPr lang="en-US" sz="1800" dirty="0"/>
          </a:p>
          <a:p>
            <a:pPr lvl="0"/>
            <a:endParaRPr lang="en-US" sz="1800" dirty="0"/>
          </a:p>
          <a:p>
            <a:pPr lvl="0"/>
            <a:endParaRPr lang="en-US" sz="1800" dirty="0"/>
          </a:p>
        </p:txBody>
      </p:sp>
      <p:sp>
        <p:nvSpPr>
          <p:cNvPr id="4" name="Footer Placeholder 3"/>
          <p:cNvSpPr>
            <a:spLocks noGrp="1"/>
          </p:cNvSpPr>
          <p:nvPr>
            <p:ph type="ftr" sz="quarter" idx="11"/>
          </p:nvPr>
        </p:nvSpPr>
        <p:spPr>
          <a:xfrm>
            <a:off x="990600" y="6400800"/>
            <a:ext cx="5479425" cy="279400"/>
          </a:xfrm>
        </p:spPr>
        <p:txBody>
          <a:bodyPr/>
          <a:lstStyle/>
          <a:p>
            <a:r>
              <a:rPr lang="en-US" dirty="0" err="1"/>
              <a:t>www..mbabhyankar.org</a:t>
            </a:r>
            <a:endParaRPr lang="en-US" dirty="0"/>
          </a:p>
        </p:txBody>
      </p:sp>
      <p:sp>
        <p:nvSpPr>
          <p:cNvPr id="5" name="Slide Number Placeholder 4"/>
          <p:cNvSpPr>
            <a:spLocks noGrp="1"/>
          </p:cNvSpPr>
          <p:nvPr>
            <p:ph type="sldNum" sz="quarter" idx="12"/>
          </p:nvPr>
        </p:nvSpPr>
        <p:spPr/>
        <p:txBody>
          <a:bodyPr/>
          <a:lstStyle/>
          <a:p>
            <a:fld id="{AF234A9A-4204-4A38-B38A-67AF9F2B9C1C}" type="slidenum">
              <a:rPr lang="en-US" smtClean="0"/>
              <a:pPr/>
              <a:t>9</a:t>
            </a:fld>
            <a:endParaRPr lang="en-US"/>
          </a:p>
        </p:txBody>
      </p:sp>
    </p:spTree>
    <p:extLst>
      <p:ext uri="{BB962C8B-B14F-4D97-AF65-F5344CB8AC3E}">
        <p14:creationId xmlns:p14="http://schemas.microsoft.com/office/powerpoint/2010/main" xmlns="" val="770701741"/>
      </p:ext>
    </p:extLst>
  </p:cSld>
  <p:clrMapOvr>
    <a:masterClrMapping/>
  </p:clrMapOvr>
  <p:transition>
    <p:split orient="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6820229</TotalTime>
  <Words>1503</Words>
  <Application>Microsoft Office PowerPoint</Application>
  <PresentationFormat>On-screen Show (4:3)</PresentationFormat>
  <Paragraphs>149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   A Critical analysis of Reporting under  Clause 44 AY 2023-24  Tax Audit   </vt:lpstr>
      <vt:lpstr>Need for such a report under tax audit </vt:lpstr>
      <vt:lpstr>Need for such a report under tax audit </vt:lpstr>
      <vt:lpstr>Need for such a report under tax audit </vt:lpstr>
      <vt:lpstr>Need for such a report under tax audit </vt:lpstr>
      <vt:lpstr>Reporting Table under Clause 44</vt:lpstr>
      <vt:lpstr>Need for such a report under tax audit </vt:lpstr>
      <vt:lpstr>Need for such a report under tax audit </vt:lpstr>
      <vt:lpstr>Need for such a report under tax audit </vt:lpstr>
      <vt:lpstr>Critical Points for reporting under Clause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ACTION  BEFORE ROLL OUT DATE OF GST</dc:title>
  <dc:creator>PC1</dc:creator>
  <cp:lastModifiedBy>hp</cp:lastModifiedBy>
  <cp:revision>760</cp:revision>
  <cp:lastPrinted>2023-08-04T12:36:12Z</cp:lastPrinted>
  <dcterms:created xsi:type="dcterms:W3CDTF">2017-06-06T07:02:10Z</dcterms:created>
  <dcterms:modified xsi:type="dcterms:W3CDTF">2023-08-05T02:12:14Z</dcterms:modified>
</cp:coreProperties>
</file>